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2" r:id="rId4"/>
    <p:sldId id="263" r:id="rId5"/>
    <p:sldId id="267" r:id="rId6"/>
    <p:sldId id="269" r:id="rId7"/>
    <p:sldId id="265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280"/>
    <a:srgbClr val="447891"/>
    <a:srgbClr val="1A4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41" d="100"/>
          <a:sy n="41" d="100"/>
        </p:scale>
        <p:origin x="54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AE1C-56E3-48D0-AA86-7AB99CCBFECA}" type="datetimeFigureOut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F63C2-BF80-44E1-9D4F-605899D751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9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F63C2-BF80-44E1-9D4F-605899D751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375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212503" cy="6902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1" y="5819"/>
            <a:ext cx="12209747" cy="6846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1561" y="1989351"/>
            <a:ext cx="4080295" cy="2387600"/>
          </a:xfr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9569" y="4701396"/>
            <a:ext cx="4347713" cy="1449238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740F-EC94-4AD7-96C9-23DE6119E753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70" y="225033"/>
            <a:ext cx="985605" cy="8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4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443270" y="933450"/>
            <a:ext cx="10748730" cy="12166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3" r="54375"/>
          <a:stretch/>
        </p:blipFill>
        <p:spPr>
          <a:xfrm>
            <a:off x="-9525" y="-66675"/>
            <a:ext cx="1476375" cy="6924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445" y="-173038"/>
            <a:ext cx="9653354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445" y="1381125"/>
            <a:ext cx="9653354" cy="4795838"/>
          </a:xfrm>
        </p:spPr>
        <p:txBody>
          <a:bodyPr/>
          <a:lstStyle>
            <a:lvl1pPr marL="571500" indent="-571500">
              <a:buFontTx/>
              <a:buBlip>
                <a:blip r:embed="rId3"/>
              </a:buBlip>
              <a:defRPr>
                <a:solidFill>
                  <a:srgbClr val="002060"/>
                </a:solidFill>
              </a:defRPr>
            </a:lvl1pPr>
            <a:lvl2pPr marL="1085850" indent="-514350">
              <a:buSzPct val="90000"/>
              <a:buFontTx/>
              <a:buBlip>
                <a:blip r:embed="rId3"/>
              </a:buBlip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543050" indent="-457200">
              <a:buSzPct val="80000"/>
              <a:buFontTx/>
              <a:buBlip>
                <a:blip r:embed="rId3"/>
              </a:buBlip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51E42-27D8-4FDD-8A06-AA93C56C3CFC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BE27091-1154-4843-BC87-BDE57ADEE30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443270" y="866775"/>
            <a:ext cx="1074873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34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57350" y="286881"/>
            <a:ext cx="10077450" cy="695848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defRPr baseline="0"/>
            </a:lvl1pPr>
            <a:lvl2pPr marL="914400" indent="-457200">
              <a:buClr>
                <a:schemeClr val="accent2"/>
              </a:buClr>
              <a:buFont typeface="Wingdings" panose="05000000000000000000" pitchFamily="2" charset="2"/>
              <a:buChar char="v"/>
              <a:defRPr/>
            </a:lvl2pPr>
            <a:lvl3pPr marL="1255713" indent="-341313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Content 2</a:t>
            </a:r>
          </a:p>
          <a:p>
            <a:pPr lvl="0"/>
            <a:r>
              <a:rPr lang="en-US" dirty="0" smtClean="0"/>
              <a:t>Content 3</a:t>
            </a:r>
          </a:p>
          <a:p>
            <a:pPr lvl="0"/>
            <a:r>
              <a:rPr lang="en-US" dirty="0" smtClean="0"/>
              <a:t>Content 4</a:t>
            </a:r>
          </a:p>
          <a:p>
            <a:pPr lvl="0"/>
            <a:r>
              <a:rPr lang="en-US" dirty="0" smtClean="0"/>
              <a:t>Content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EEA-0888-41C3-98D3-FC6FD93D31CB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419283" y="982729"/>
            <a:ext cx="10655568" cy="13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25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95" y="-44220"/>
            <a:ext cx="13896801" cy="6902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86717" y="1511712"/>
            <a:ext cx="4514332" cy="2143168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vi-VN" dirty="0" smtClean="0"/>
              <a:t>Q&amp;A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86717" y="3672283"/>
            <a:ext cx="4514332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 dirty="0" smtClean="0"/>
              <a:t>Thanks for listening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19A5F-8D88-4E46-A4D5-5930025137B0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BE27091-1154-4843-BC87-BDE57ADEE30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70" y="225033"/>
            <a:ext cx="985605" cy="8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0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57"/>
            <a:ext cx="12212503" cy="6902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/>
          <a:stretch/>
        </p:blipFill>
        <p:spPr>
          <a:xfrm>
            <a:off x="-2" y="1"/>
            <a:ext cx="1162525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81582" y="1756386"/>
            <a:ext cx="3350288" cy="1248068"/>
          </a:xfrm>
        </p:spPr>
        <p:txBody>
          <a:bodyPr anchor="ctr"/>
          <a:lstStyle>
            <a:lvl1pPr algn="ctr">
              <a:defRPr sz="7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vi-VN" dirty="0" smtClean="0"/>
              <a:t>Q&amp;A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14560" y="3093041"/>
            <a:ext cx="5684333" cy="1449238"/>
          </a:xfrm>
        </p:spPr>
        <p:txBody>
          <a:bodyPr>
            <a:normAutofit/>
          </a:bodyPr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 dirty="0" smtClean="0"/>
              <a:t>Thanks for listening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863A-709F-4215-8EA5-E6EE279377B6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70" y="225033"/>
            <a:ext cx="985605" cy="8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0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57BC0-325B-44D2-948C-12DF85643B80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5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8465-9FB5-415D-AA4D-801ED861D913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5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5BB0F-6D07-4FA9-8918-D71281E0A789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9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BE2F5-D662-46D6-8BCD-427638F62CE9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2FD1C-C56A-4383-A686-AF492A291B78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863B-BA36-48EE-96C7-0B792221AFDF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28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9F1D-6B67-4AC3-A9DB-490F2E086469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38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84A87-0ECF-4424-A06C-17D1CC251F3D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503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F86D-015E-483A-9212-1AE20F8A04A1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7963-4CF3-4765-9C36-1BA0060C25EA}" type="datetime1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637E5-BADB-4B47-905B-2077DBEE81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27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.atalink.com/sign-up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25518" r="7711"/>
          <a:stretch/>
        </p:blipFill>
        <p:spPr>
          <a:xfrm>
            <a:off x="-19050" y="1"/>
            <a:ext cx="12211050" cy="6934200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-19050" y="2310057"/>
            <a:ext cx="12211050" cy="21050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DẪN SỬ DỤNG 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 BÁO CÁO ĐÁNH GIÁ NGUY CƠ COVID-19 TRỰC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TUYẾN</a:t>
            </a:r>
            <a:b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DÀNH CHO DOANH 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b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(Theo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2194/QĐ-BCĐQG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chống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COVID-19)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576263" y="256116"/>
            <a:ext cx="10777537" cy="1150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UBND </a:t>
            </a:r>
            <a:r>
              <a:rPr lang="en-US" sz="32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TỈNH ĐỒNG NAI</a:t>
            </a:r>
            <a:endParaRPr lang="en-US" sz="3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32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 Y TẾ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flipV="1">
            <a:off x="5146766" y="1437875"/>
            <a:ext cx="1524726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dung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 khoản và Đăng nhập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Xác thực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ty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Thực hiện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 COVID-19 tại Doanh nghiệp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Xem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danh sách các bản đánh giá đã thực hiện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9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 smtClean="0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 khoản và Đăng nhập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939" y="1299715"/>
            <a:ext cx="4353555" cy="192765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SzPct val="150000"/>
              <a:buNone/>
            </a:pPr>
            <a:r>
              <a:rPr lang="en-US" sz="1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://dongnai.atalink.com/sign-up</a:t>
            </a: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SzPct val="150000"/>
              <a:buNone/>
            </a:pPr>
            <a:r>
              <a:rPr lang="vi-V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Mật </a:t>
            </a:r>
            <a:r>
              <a:rPr lang="vi-VN" sz="1400" dirty="0">
                <a:latin typeface="Arial" panose="020B0604020202020204" pitchFamily="34" charset="0"/>
                <a:cs typeface="Arial" panose="020B0604020202020204" pitchFamily="34" charset="0"/>
              </a:rPr>
              <a:t>khẩu của bạn phải thỏa mãn các điều kiện sau: </a:t>
            </a:r>
          </a:p>
          <a:p>
            <a:pPr marL="287338" lvl="1" indent="-287338"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vi-VN" sz="1400" dirty="0">
                <a:latin typeface="Arial" panose="020B0604020202020204" pitchFamily="34" charset="0"/>
                <a:cs typeface="Arial" panose="020B0604020202020204" pitchFamily="34" charset="0"/>
              </a:rPr>
              <a:t>Từ 8 ký tự trở lên</a:t>
            </a:r>
          </a:p>
          <a:p>
            <a:pPr marL="287338" lvl="1" indent="-287338"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vi-VN" sz="1400" dirty="0">
                <a:latin typeface="Arial" panose="020B0604020202020204" pitchFamily="34" charset="0"/>
                <a:cs typeface="Arial" panose="020B0604020202020204" pitchFamily="34" charset="0"/>
              </a:rPr>
              <a:t>Bao gồm chữ in hoa, chữ thường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lvl="1" indent="-287338"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vi-V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hất </a:t>
            </a:r>
            <a:r>
              <a:rPr lang="vi-VN" sz="1400" dirty="0">
                <a:latin typeface="Arial" panose="020B0604020202020204" pitchFamily="34" charset="0"/>
                <a:cs typeface="Arial" panose="020B0604020202020204" pitchFamily="34" charset="0"/>
              </a:rPr>
              <a:t>1 chữ số hoặc 1 ký tự đặc </a:t>
            </a:r>
            <a:r>
              <a:rPr lang="vi-V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871962" y="1299715"/>
            <a:ext cx="3115418" cy="139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1963" indent="-4619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SzPct val="150000"/>
              <a:buNone/>
            </a:pPr>
            <a:r>
              <a:rPr lang="en-US" sz="1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khoản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qua email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thoại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0656" y="3596700"/>
            <a:ext cx="2605580" cy="2447108"/>
          </a:xfrm>
          <a:prstGeom prst="rect">
            <a:avLst/>
          </a:prstGeom>
          <a:ln w="3175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5241" y="3841538"/>
            <a:ext cx="2733935" cy="1957433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ight Arrow 14"/>
          <p:cNvSpPr/>
          <p:nvPr/>
        </p:nvSpPr>
        <p:spPr>
          <a:xfrm>
            <a:off x="4049343" y="4684626"/>
            <a:ext cx="602791" cy="27125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48180" y="3924515"/>
            <a:ext cx="3126306" cy="1791479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ontent Placeholder 8"/>
          <p:cNvSpPr txBox="1">
            <a:spLocks/>
          </p:cNvSpPr>
          <p:nvPr/>
        </p:nvSpPr>
        <p:spPr>
          <a:xfrm>
            <a:off x="8575936" y="1299715"/>
            <a:ext cx="3470795" cy="177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1963" indent="-4619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Pct val="150000"/>
              <a:buNone/>
            </a:pPr>
            <a:r>
              <a:rPr lang="en-US" sz="1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1.3.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SzPct val="150000"/>
              <a:buNone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khoản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vừa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SzPct val="150000"/>
              <a:buNone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 NHẬP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7892283" y="4684626"/>
            <a:ext cx="602791" cy="27125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8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. Xác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ty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7208508" y="1543068"/>
            <a:ext cx="4268261" cy="500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61963" indent="-4619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50000"/>
              <a:buNone/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Tìm kiếm Doanh nghiệp theo tên hoặc mã số thuế, có thể dùng bộ lọc để lọc theo vị trí </a:t>
            </a:r>
            <a:endParaRPr lang="vi-VN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6098" y="4097107"/>
            <a:ext cx="6329234" cy="2007952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/>
          <a:srcRect l="284" t="694" r="743" b="66054"/>
          <a:stretch/>
        </p:blipFill>
        <p:spPr>
          <a:xfrm>
            <a:off x="7208508" y="2083096"/>
            <a:ext cx="4293663" cy="11638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08508" y="4727738"/>
            <a:ext cx="4268261" cy="13773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5" name="Elbow Connector 14"/>
          <p:cNvCxnSpPr>
            <a:endCxn id="4" idx="1"/>
          </p:cNvCxnSpPr>
          <p:nvPr/>
        </p:nvCxnSpPr>
        <p:spPr>
          <a:xfrm flipV="1">
            <a:off x="4631267" y="2665021"/>
            <a:ext cx="2577241" cy="2245646"/>
          </a:xfrm>
          <a:prstGeom prst="bentConnector3">
            <a:avLst>
              <a:gd name="adj1" fmla="val 7529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631267" y="5190067"/>
            <a:ext cx="2577241" cy="84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8"/>
          <p:cNvSpPr txBox="1">
            <a:spLocks/>
          </p:cNvSpPr>
          <p:nvPr/>
        </p:nvSpPr>
        <p:spPr>
          <a:xfrm>
            <a:off x="881591" y="1702443"/>
            <a:ext cx="5299075" cy="4351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1963" indent="-4619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ĐĂNG NHẬP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khai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ty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ty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khoản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44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Lưu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SzPct val="150000"/>
              <a:buFont typeface="Wingdings" panose="05000000000000000000" pitchFamily="2" charset="2"/>
              <a:buChar char="§"/>
            </a:pPr>
            <a:r>
              <a:rPr lang="vi-VN" sz="1400" dirty="0">
                <a:cs typeface="Arial" panose="020B0604020202020204" pitchFamily="34" charset="0"/>
              </a:rPr>
              <a:t>ATALINK sẽ tiến hành xác thực tài khoản trong trường hợp Doanh nghiệp đăng ký lần đầu, </a:t>
            </a:r>
          </a:p>
          <a:p>
            <a:pPr lvl="1">
              <a:buSzPct val="150000"/>
              <a:buFont typeface="Wingdings" panose="05000000000000000000" pitchFamily="2" charset="2"/>
              <a:buChar char="§"/>
            </a:pPr>
            <a:r>
              <a:rPr lang="vi-VN" sz="1400" dirty="0">
                <a:cs typeface="Arial" panose="020B0604020202020204" pitchFamily="34" charset="0"/>
              </a:rPr>
              <a:t>Nếu Doanh nghiệp đó đã tài khoản đăng ký trên ATALINK, bạn sẽ được xác thực bởi người có thẩm quyền tại tổ chức đó</a:t>
            </a:r>
          </a:p>
        </p:txBody>
      </p:sp>
      <p:sp>
        <p:nvSpPr>
          <p:cNvPr id="22" name="Content Placeholder 8"/>
          <p:cNvSpPr txBox="1">
            <a:spLocks/>
          </p:cNvSpPr>
          <p:nvPr/>
        </p:nvSpPr>
        <p:spPr>
          <a:xfrm>
            <a:off x="7208508" y="4329046"/>
            <a:ext cx="4456242" cy="336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61963" indent="-4619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50000"/>
              <a:buNone/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Chọn chức danh hiện tại của bạn trong Doanh nghiệp</a:t>
            </a:r>
            <a:endParaRPr lang="vi-VN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706" r="2797" b="19386"/>
          <a:stretch/>
        </p:blipFill>
        <p:spPr>
          <a:xfrm>
            <a:off x="2171469" y="3115733"/>
            <a:ext cx="8138612" cy="33364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446683"/>
            <a:ext cx="12029017" cy="1618249"/>
          </a:xfr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</a:p>
          <a:p>
            <a:pPr lvl="1">
              <a:lnSpc>
                <a:spcPct val="150000"/>
              </a:lnSpc>
              <a:buSzPct val="150000"/>
              <a:buFont typeface="Wingdings" panose="05000000000000000000" pitchFamily="2" charset="2"/>
              <a:buChar char="§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tỉnh / thành phố,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COVID-19</a:t>
            </a:r>
          </a:p>
          <a:p>
            <a:pPr lvl="1">
              <a:lnSpc>
                <a:spcPct val="150000"/>
              </a:lnSpc>
              <a:buSzPct val="150000"/>
              <a:buFont typeface="Wingdings" panose="05000000000000000000" pitchFamily="2" charset="2"/>
              <a:buChar char="§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nút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>
              <a:lnSpc>
                <a:spcPct val="15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/>
          <a:srcRect l="7751" t="13041" r="5762" b="7486"/>
          <a:stretch/>
        </p:blipFill>
        <p:spPr>
          <a:xfrm>
            <a:off x="2731383" y="2483331"/>
            <a:ext cx="1043873" cy="354916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57350" y="286881"/>
            <a:ext cx="10363200" cy="695848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. Thực hiện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COVID-19 tại Doanh nghiệp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544733" y="3098799"/>
            <a:ext cx="1320800" cy="3556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Elbow Connector 17"/>
          <p:cNvCxnSpPr>
            <a:endCxn id="5" idx="0"/>
          </p:cNvCxnSpPr>
          <p:nvPr/>
        </p:nvCxnSpPr>
        <p:spPr>
          <a:xfrm rot="10800000" flipV="1">
            <a:off x="7205133" y="2390837"/>
            <a:ext cx="2379134" cy="70796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81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/>
          <a:srcRect l="9968" r="10187" b="43396"/>
          <a:stretch/>
        </p:blipFill>
        <p:spPr>
          <a:xfrm>
            <a:off x="1362935" y="3570172"/>
            <a:ext cx="7354707" cy="2505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446683"/>
            <a:ext cx="12029017" cy="2522470"/>
          </a:xfr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150000"/>
              </a:lnSpc>
              <a:buSzPct val="150000"/>
              <a:buFont typeface="Wingdings" panose="05000000000000000000" pitchFamily="2" charset="2"/>
              <a:buChar char="§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tỉnh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800" err="1" smtClean="0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 phố nhấn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SzPct val="150000"/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KHAI BÁO Y TẾ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SzPct val="150000"/>
              <a:buFont typeface="Wingdings" panose="05000000000000000000" pitchFamily="2" charset="2"/>
              <a:buChar char="§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nút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>
              <a:lnSpc>
                <a:spcPct val="15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/>
          <a:srcRect l="7751" t="13041" r="5762" b="7486"/>
          <a:stretch/>
        </p:blipFill>
        <p:spPr>
          <a:xfrm>
            <a:off x="2707919" y="2997883"/>
            <a:ext cx="1043873" cy="354916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57350" y="286881"/>
            <a:ext cx="10363200" cy="695848"/>
          </a:xfrm>
        </p:spPr>
        <p:txBody>
          <a:bodyPr>
            <a:no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3. Thực hiện Đánh giá nguy cơ lây nhiễm COVID-19 tại Doanh nghiệp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170480" y="3513495"/>
            <a:ext cx="2459248" cy="2682263"/>
            <a:chOff x="322057" y="2947427"/>
            <a:chExt cx="2938081" cy="32045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/>
            <a:srcRect t="897" r="703" b="5126"/>
            <a:stretch/>
          </p:blipFill>
          <p:spPr>
            <a:xfrm>
              <a:off x="322057" y="2947427"/>
              <a:ext cx="2837419" cy="3204519"/>
            </a:xfrm>
            <a:prstGeom prst="rect">
              <a:avLst/>
            </a:prstGeom>
            <a:ln w="3175" cap="sq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" y="5409937"/>
              <a:ext cx="2837420" cy="634812"/>
            </a:xfrm>
            <a:prstGeom prst="rect">
              <a:avLst/>
            </a:prstGeom>
            <a:ln w="3175" cap="sq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425267" y="3568629"/>
            <a:ext cx="389466" cy="3836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617346" y="2387600"/>
            <a:ext cx="0" cy="1157176"/>
          </a:xfrm>
          <a:prstGeom prst="straightConnector1">
            <a:avLst/>
          </a:prstGeom>
          <a:ln w="19050">
            <a:solidFill>
              <a:srgbClr val="1C42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86" y="1300954"/>
            <a:ext cx="7472077" cy="3613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00954"/>
            <a:ext cx="3148914" cy="360442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lòng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kĩ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COVID-19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nút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tất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3691" t="15486" r="4742" b="9593"/>
          <a:stretch/>
        </p:blipFill>
        <p:spPr>
          <a:xfrm>
            <a:off x="6970629" y="4649094"/>
            <a:ext cx="1237220" cy="2562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57350" y="286881"/>
            <a:ext cx="10363200" cy="695848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Truy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cập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mtClean="0"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/>
          <a:srcRect l="3691" t="15486" r="4742" b="9593"/>
          <a:stretch/>
        </p:blipFill>
        <p:spPr>
          <a:xfrm>
            <a:off x="2688882" y="3514723"/>
            <a:ext cx="1237220" cy="2562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1143000" y="5107214"/>
            <a:ext cx="5839287" cy="136191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buClr>
                <a:srgbClr val="ED7D31"/>
              </a:buClr>
              <a:buSzPct val="150000"/>
            </a:pPr>
            <a:r>
              <a:rPr lang="en-US" sz="1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Lưu ý</a:t>
            </a:r>
          </a:p>
          <a:p>
            <a:pPr marL="914400" lvl="1" indent="-457200">
              <a:spcBef>
                <a:spcPts val="500"/>
              </a:spcBef>
              <a:buClr>
                <a:srgbClr val="ED7D3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 nghiệp chỉ có thể gửi 1 tờ khai mỗi ngày</a:t>
            </a:r>
          </a:p>
          <a:p>
            <a:pPr marL="914400" lvl="1" indent="-457200">
              <a:spcBef>
                <a:spcPts val="500"/>
              </a:spcBef>
              <a:buClr>
                <a:srgbClr val="ED7D31"/>
              </a:buClr>
              <a:buSzPct val="100000"/>
              <a:buFont typeface="Wingdings" panose="05000000000000000000" pitchFamily="2" charset="2"/>
              <a:buChar char="§"/>
            </a:pPr>
            <a:r>
              <a:rPr lang="vi-VN" sz="1400" smtClean="0">
                <a:solidFill>
                  <a:prstClr val="black"/>
                </a:solidFill>
                <a:cs typeface="Arial" panose="020B0604020202020204" pitchFamily="34" charset="0"/>
              </a:rPr>
              <a:t>Nội </a:t>
            </a:r>
            <a:r>
              <a:rPr lang="vi-VN" sz="1400">
                <a:solidFill>
                  <a:prstClr val="black"/>
                </a:solidFill>
                <a:cs typeface="Arial" panose="020B0604020202020204" pitchFamily="34" charset="0"/>
              </a:rPr>
              <a:t>dung đã gửi chỉ có thể được chỉnh sửa trong ngày, không thể chỉnh sửa tờ khai đã gửi của các ngày hôm </a:t>
            </a:r>
            <a:r>
              <a:rPr lang="vi-VN" sz="1400" smtClean="0">
                <a:solidFill>
                  <a:prstClr val="black"/>
                </a:solidFill>
                <a:cs typeface="Arial" panose="020B0604020202020204" pitchFamily="34" charset="0"/>
              </a:rPr>
              <a:t>trước</a:t>
            </a:r>
            <a:endParaRPr lang="en-US" sz="14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ts val="500"/>
              </a:spcBef>
              <a:buClr>
                <a:srgbClr val="ED7D3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</a:t>
            </a:r>
            <a:r>
              <a:rPr lang="en-US" sz="1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 xóa các bản đánh giá đã tạo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320745" y="6469125"/>
            <a:ext cx="2532592" cy="365125"/>
          </a:xfrm>
        </p:spPr>
        <p:txBody>
          <a:bodyPr/>
          <a:lstStyle/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Đơn vị hợp tác cung cấp nền tảng: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460" y="6389116"/>
            <a:ext cx="354540" cy="32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5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33" y="1605490"/>
            <a:ext cx="10515600" cy="437197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SzPct val="150000"/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 hiện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Nhấn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chi </a:t>
            </a:r>
            <a:r>
              <a:rPr lang="en-US" sz="1800" err="1" smtClean="0"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1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Nhấn vào Bản đánh giá trong ngày để cập nhật và thay đổi</a:t>
            </a:r>
          </a:p>
          <a:p>
            <a:pPr>
              <a:lnSpc>
                <a:spcPct val="100000"/>
              </a:lnSpc>
              <a:buSzPct val="150000"/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r="2261"/>
          <a:stretch/>
        </p:blipFill>
        <p:spPr>
          <a:xfrm>
            <a:off x="1225731" y="2159007"/>
            <a:ext cx="10638004" cy="185553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85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25518" r="7711"/>
          <a:stretch/>
        </p:blipFill>
        <p:spPr>
          <a:xfrm>
            <a:off x="0" y="0"/>
            <a:ext cx="12211050" cy="700087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8867775" y="5280025"/>
            <a:ext cx="3324225" cy="172085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Đơn vị cung cấp nền tảng</a:t>
            </a:r>
            <a:r>
              <a:rPr lang="en-US" sz="1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Hotline:	1800 555 540 (</a:t>
            </a:r>
            <a:r>
              <a:rPr lang="en-US" sz="1400" b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	</a:t>
            </a:r>
            <a:r>
              <a:rPr lang="en-US" sz="1400" b="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contact@atalink.vn</a:t>
            </a:r>
            <a:r>
              <a:rPr lang="en-US" sz="14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  <a:r>
              <a:rPr lang="en-US" sz="1400" b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b="0" u="sng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sz="1400" b="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sz="1400" b="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www.atalink.com</a:t>
            </a:r>
            <a:r>
              <a:rPr lang="en-US" sz="1400" b="0" u="sng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endParaRPr lang="en-US" sz="1400" b="0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5655164"/>
            <a:ext cx="1076325" cy="976147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428624" y="1134533"/>
            <a:ext cx="10353675" cy="2284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2000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18411" y="2508069"/>
            <a:ext cx="5133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60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6D4234124AF14BBB546BE1B128896D" ma:contentTypeVersion="0" ma:contentTypeDescription="Create a new document." ma:contentTypeScope="" ma:versionID="1d16a4e6bfd45aa67bbf24d2f1545ad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520E6E-670C-48F3-AF47-6F6D0DAE1505}"/>
</file>

<file path=customXml/itemProps2.xml><?xml version="1.0" encoding="utf-8"?>
<ds:datastoreItem xmlns:ds="http://schemas.openxmlformats.org/officeDocument/2006/customXml" ds:itemID="{ECCF5C44-275A-4365-84C6-27AD52C91D85}"/>
</file>

<file path=customXml/itemProps3.xml><?xml version="1.0" encoding="utf-8"?>
<ds:datastoreItem xmlns:ds="http://schemas.openxmlformats.org/officeDocument/2006/customXml" ds:itemID="{C0A98D59-3EBC-4070-8B00-2D94ED340822}"/>
</file>

<file path=docProps/app.xml><?xml version="1.0" encoding="utf-8"?>
<Properties xmlns="http://schemas.openxmlformats.org/officeDocument/2006/extended-properties" xmlns:vt="http://schemas.openxmlformats.org/officeDocument/2006/docPropsVTypes">
  <TotalTime>8204</TotalTime>
  <Words>517</Words>
  <Application>Microsoft Office PowerPoint</Application>
  <PresentationFormat>Widescreen</PresentationFormat>
  <Paragraphs>63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HƯỚNG DẪN SỬ DỤNG  BẢN BÁO CÁO ĐÁNH GIÁ NGUY CƠ COVID-19 TRỰC TUYẾN DÀNH CHO DOANH NGHIỆP  (Theo Quyết định số 2194/QĐ-BCĐQG của Ban chỉ đạo Quốc gia phòng chống dịch COVID-19)</vt:lpstr>
      <vt:lpstr>Nội dung</vt:lpstr>
      <vt:lpstr>1. Đăng ký tài khoản và Đăng nhập</vt:lpstr>
      <vt:lpstr>2. Xác thực Công ty </vt:lpstr>
      <vt:lpstr>3. Thực hiện Đánh giá nguy cơ lây nhiễm COVID-19 tại Doanh nghiệp</vt:lpstr>
      <vt:lpstr>3. Thực hiện Đánh giá nguy cơ lây nhiễm COVID-19 tại Doanh nghiệp</vt:lpstr>
      <vt:lpstr>3. Truy cập và thực hiện Đánh giá nguy cơ lây nhiễm COVID-19</vt:lpstr>
      <vt:lpstr>4. Xem danh sách các bản đánh giá đã thực hiện </vt:lpstr>
      <vt:lpstr>Đơn vị cung cấp nền tảng  Hotline: 1800 555 540 (Miễn phí) Email:  contact@atalink.vn   Website:  https://www.atalink.com/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Atalink_HDSD_Doanh_Nghiep_Thuc_Hien_Danh_Gia_Covid_19</dc:title>
  <dc:creator>Khoa Nguyen-Xuan-Luat</dc:creator>
  <cp:lastModifiedBy>Nguyen Tran Thuy Linh</cp:lastModifiedBy>
  <cp:revision>15</cp:revision>
  <dcterms:created xsi:type="dcterms:W3CDTF">2018-06-05T05:20:23Z</dcterms:created>
  <dcterms:modified xsi:type="dcterms:W3CDTF">2021-05-28T03:01:48Z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0x010100266D4234124AF14BBB546BE1B128896D</vt:lpwstr>
  </property>
</Properties>
</file>